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32" r:id="rId3"/>
    <p:sldId id="257" r:id="rId4"/>
    <p:sldId id="279"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333" r:id="rId23"/>
    <p:sldId id="33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F0200-C67A-A859-28D3-03C5168461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2DAAEF-99F2-FEAA-D579-96451272F2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2D6D7FE-7B2A-F32F-F04F-191BEDF1D7F3}"/>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5" name="Footer Placeholder 4">
            <a:extLst>
              <a:ext uri="{FF2B5EF4-FFF2-40B4-BE49-F238E27FC236}">
                <a16:creationId xmlns:a16="http://schemas.microsoft.com/office/drawing/2014/main" id="{0E959CDA-42F7-C722-85AF-BE803D93E37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3B1CFB0-8B4C-533E-BF25-BBD281716CE8}"/>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153321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49353-D6E9-6F6C-ACAD-C136F1CF09C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5EAAD78-F669-F56B-F867-8B8A2D0F4A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1FC0E33-F210-F045-9769-C6A6F968892F}"/>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5" name="Footer Placeholder 4">
            <a:extLst>
              <a:ext uri="{FF2B5EF4-FFF2-40B4-BE49-F238E27FC236}">
                <a16:creationId xmlns:a16="http://schemas.microsoft.com/office/drawing/2014/main" id="{51BF9260-6923-A5A0-8FA2-3F5F936CE5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B1449B3-F5C3-BEC6-9391-5BCB1FF98A90}"/>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97369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A1A196-ED3E-679E-9021-44169D3F95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3FA671-B33E-052F-30B8-7B90EFE00F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191F4DA-4609-3D96-2342-B6509FA1E489}"/>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5" name="Footer Placeholder 4">
            <a:extLst>
              <a:ext uri="{FF2B5EF4-FFF2-40B4-BE49-F238E27FC236}">
                <a16:creationId xmlns:a16="http://schemas.microsoft.com/office/drawing/2014/main" id="{50D9CCF0-DFB9-8610-ECB9-84AD4C99BBA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6EE84E-0718-D3EE-AAF4-ADBF574D1809}"/>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1877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E3BEE-3383-89B8-9087-45AA30E73B2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A453A8A-A89C-6D0B-181E-48DBF48E4F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144B4C-BF4D-4FD1-697D-219FF33E3512}"/>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5" name="Footer Placeholder 4">
            <a:extLst>
              <a:ext uri="{FF2B5EF4-FFF2-40B4-BE49-F238E27FC236}">
                <a16:creationId xmlns:a16="http://schemas.microsoft.com/office/drawing/2014/main" id="{D7D273C1-AF86-18D4-BCCD-99FB77E99F3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7D55A14-7B5A-3AC6-71D8-783979FE6AC9}"/>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2060002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F668A-C22D-726C-8F73-34C708B3E4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B8800A7-5428-33BD-D7DC-BA9B6C0198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1D5C33-E0C8-09AB-7D04-C16D1AD208BE}"/>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5" name="Footer Placeholder 4">
            <a:extLst>
              <a:ext uri="{FF2B5EF4-FFF2-40B4-BE49-F238E27FC236}">
                <a16:creationId xmlns:a16="http://schemas.microsoft.com/office/drawing/2014/main" id="{4AF16E18-682C-69DD-FA7C-5779F17F67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19E27AC-B608-05AD-75D5-4FF4413EF442}"/>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2660636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515E3-2F04-BF04-9E92-EBF00C2FA54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88DD9CD-E0C0-E8E9-C321-744737096D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8F62793-EC58-52D9-0E9B-9349D39E52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363D2DC-B704-CA5F-3DA3-37A70F7711E2}"/>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6" name="Footer Placeholder 5">
            <a:extLst>
              <a:ext uri="{FF2B5EF4-FFF2-40B4-BE49-F238E27FC236}">
                <a16:creationId xmlns:a16="http://schemas.microsoft.com/office/drawing/2014/main" id="{1775C0F6-8E45-8F95-BF4E-9FC265EC3D0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8662CA-FFDB-B92B-743A-6D2D39ED9A62}"/>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4010700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76E6-BD1E-73BD-D382-FB3361CD301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8434622-0435-3D88-216C-0DDB428D37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4EC82C-FACE-C730-1B61-A75E84D2BF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49EBD9E-0B4D-5735-7E7E-599BAA24C3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44CEF4-6585-DA1D-8410-0E046A647D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D573CDA-DA3B-909A-55DE-EA3B9576498E}"/>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8" name="Footer Placeholder 7">
            <a:extLst>
              <a:ext uri="{FF2B5EF4-FFF2-40B4-BE49-F238E27FC236}">
                <a16:creationId xmlns:a16="http://schemas.microsoft.com/office/drawing/2014/main" id="{F5A4A671-D465-F552-ADF9-61C8F6F36F1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F535400-9B25-4EAD-1FE5-12C8164571EE}"/>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1430728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69B23-F481-DA6E-163B-1C36347EB87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89482B1-BD44-9795-6A1F-FDA4EE1612DF}"/>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4" name="Footer Placeholder 3">
            <a:extLst>
              <a:ext uri="{FF2B5EF4-FFF2-40B4-BE49-F238E27FC236}">
                <a16:creationId xmlns:a16="http://schemas.microsoft.com/office/drawing/2014/main" id="{C5C2C076-BB16-E344-EBC1-B749A7B70BA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1D5AA03-1F71-ACFD-4160-85628DF574E5}"/>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2433633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62D2AB-4FFC-2D9A-BEEA-15485E1D50ED}"/>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3" name="Footer Placeholder 2">
            <a:extLst>
              <a:ext uri="{FF2B5EF4-FFF2-40B4-BE49-F238E27FC236}">
                <a16:creationId xmlns:a16="http://schemas.microsoft.com/office/drawing/2014/main" id="{27E963C6-26AA-ADFB-D99B-E328D4DAA6D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7889576-BA8F-FE5B-E48F-DA6490025DCE}"/>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2616945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516F4-DBA9-B7D8-2C49-D1F53BF51F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86A0E77-98DF-3C1C-5394-1EA6373AFC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4E9ED40-FA39-DE40-4E11-14979F051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578171-9A97-C7A8-7DF3-A6888D39C9F4}"/>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6" name="Footer Placeholder 5">
            <a:extLst>
              <a:ext uri="{FF2B5EF4-FFF2-40B4-BE49-F238E27FC236}">
                <a16:creationId xmlns:a16="http://schemas.microsoft.com/office/drawing/2014/main" id="{F4F46321-FF84-9847-0075-19CFFA391D2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A674254-5BF5-D345-7B36-EDC0CAB09581}"/>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1788681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1E1D8-AB9E-971F-608E-63EBCE1D86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7828724-8F8A-3613-6EBD-A3C69CFE32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0497A18-4E8A-B584-EF33-868637310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61D716-F55E-342A-8FC9-9C01FAC281E7}"/>
              </a:ext>
            </a:extLst>
          </p:cNvPr>
          <p:cNvSpPr>
            <a:spLocks noGrp="1"/>
          </p:cNvSpPr>
          <p:nvPr>
            <p:ph type="dt" sz="half" idx="10"/>
          </p:nvPr>
        </p:nvSpPr>
        <p:spPr/>
        <p:txBody>
          <a:bodyPr/>
          <a:lstStyle/>
          <a:p>
            <a:fld id="{EC9903F9-B3EA-4CAD-BF76-1B9AF24782FD}" type="datetimeFigureOut">
              <a:rPr lang="en-IN" smtClean="0"/>
              <a:t>26-09-2022</a:t>
            </a:fld>
            <a:endParaRPr lang="en-IN"/>
          </a:p>
        </p:txBody>
      </p:sp>
      <p:sp>
        <p:nvSpPr>
          <p:cNvPr id="6" name="Footer Placeholder 5">
            <a:extLst>
              <a:ext uri="{FF2B5EF4-FFF2-40B4-BE49-F238E27FC236}">
                <a16:creationId xmlns:a16="http://schemas.microsoft.com/office/drawing/2014/main" id="{03D13F84-8707-371D-44C7-A7E672B4699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0192FB5-944F-AB1B-EC48-B60ED6D2EBF2}"/>
              </a:ext>
            </a:extLst>
          </p:cNvPr>
          <p:cNvSpPr>
            <a:spLocks noGrp="1"/>
          </p:cNvSpPr>
          <p:nvPr>
            <p:ph type="sldNum" sz="quarter" idx="12"/>
          </p:nvPr>
        </p:nvSpPr>
        <p:spPr/>
        <p:txBody>
          <a:bodyPr/>
          <a:lstStyle/>
          <a:p>
            <a:fld id="{0C5DD99F-4F22-48C0-A2AF-0C6169C5A098}" type="slidenum">
              <a:rPr lang="en-IN" smtClean="0"/>
              <a:t>‹#›</a:t>
            </a:fld>
            <a:endParaRPr lang="en-IN"/>
          </a:p>
        </p:txBody>
      </p:sp>
    </p:spTree>
    <p:extLst>
      <p:ext uri="{BB962C8B-B14F-4D97-AF65-F5344CB8AC3E}">
        <p14:creationId xmlns:p14="http://schemas.microsoft.com/office/powerpoint/2010/main" val="3621951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DC1B7D-064D-F6DB-2969-70ADDB5EB9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879E58F-9051-729E-F1CD-582429B7DE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95CF023-E1C1-98D3-A103-D255D9D17E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903F9-B3EA-4CAD-BF76-1B9AF24782FD}" type="datetimeFigureOut">
              <a:rPr lang="en-IN" smtClean="0"/>
              <a:t>26-09-2022</a:t>
            </a:fld>
            <a:endParaRPr lang="en-IN"/>
          </a:p>
        </p:txBody>
      </p:sp>
      <p:sp>
        <p:nvSpPr>
          <p:cNvPr id="5" name="Footer Placeholder 4">
            <a:extLst>
              <a:ext uri="{FF2B5EF4-FFF2-40B4-BE49-F238E27FC236}">
                <a16:creationId xmlns:a16="http://schemas.microsoft.com/office/drawing/2014/main" id="{9ECA027D-3C75-6B56-2702-9DBD26B146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2B243C1-5245-F284-310B-1274BBA0B5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DD99F-4F22-48C0-A2AF-0C6169C5A098}" type="slidenum">
              <a:rPr lang="en-IN" smtClean="0"/>
              <a:t>‹#›</a:t>
            </a:fld>
            <a:endParaRPr lang="en-IN"/>
          </a:p>
        </p:txBody>
      </p:sp>
    </p:spTree>
    <p:extLst>
      <p:ext uri="{BB962C8B-B14F-4D97-AF65-F5344CB8AC3E}">
        <p14:creationId xmlns:p14="http://schemas.microsoft.com/office/powerpoint/2010/main" val="1026162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1D920-09B2-41A0-B007-05C1E0DB3026}"/>
              </a:ext>
            </a:extLst>
          </p:cNvPr>
          <p:cNvSpPr txBox="1"/>
          <p:nvPr/>
        </p:nvSpPr>
        <p:spPr>
          <a:xfrm>
            <a:off x="1156446" y="363071"/>
            <a:ext cx="10838329" cy="3416320"/>
          </a:xfrm>
          <a:prstGeom prst="rect">
            <a:avLst/>
          </a:prstGeom>
          <a:noFill/>
        </p:spPr>
        <p:txBody>
          <a:bodyPr wrap="square">
            <a:spAutoFit/>
          </a:bodyPr>
          <a:lstStyle/>
          <a:p>
            <a:pPr algn="ctr"/>
            <a:r>
              <a:rPr lang="en-IN" sz="2400" b="1" u="sng" dirty="0">
                <a:latin typeface="Times New Roman" panose="02020603050405020304" pitchFamily="18" charset="0"/>
                <a:cs typeface="Times New Roman" panose="02020603050405020304" pitchFamily="18" charset="0"/>
              </a:rPr>
              <a:t>RUNGTA COLLEGE OF DENTAL SCIENCES AND RESEARCH</a:t>
            </a:r>
          </a:p>
          <a:p>
            <a:pPr algn="ctr"/>
            <a:endParaRPr lang="en-IN" sz="2400" u="sng" dirty="0">
              <a:latin typeface="Times New Roman" panose="02020603050405020304" pitchFamily="18" charset="0"/>
              <a:cs typeface="Times New Roman" panose="02020603050405020304" pitchFamily="18" charset="0"/>
            </a:endParaRP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Definitive analysis of master </a:t>
            </a:r>
            <a:r>
              <a:rPr lang="en-IN" sz="2400" u="sng" dirty="0" err="1">
                <a:latin typeface="Times New Roman" panose="02020603050405020304" pitchFamily="18" charset="0"/>
                <a:cs typeface="Times New Roman" panose="02020603050405020304" pitchFamily="18" charset="0"/>
              </a:rPr>
              <a:t>cast,work</a:t>
            </a:r>
            <a:r>
              <a:rPr lang="en-IN" sz="2400" u="sng" dirty="0">
                <a:latin typeface="Times New Roman" panose="02020603050405020304" pitchFamily="18" charset="0"/>
                <a:cs typeface="Times New Roman" panose="02020603050405020304" pitchFamily="18" charset="0"/>
              </a:rPr>
              <a:t> authorization to dental technician</a:t>
            </a:r>
          </a:p>
          <a:p>
            <a:pPr algn="ctr"/>
            <a:r>
              <a:rPr lang="en-IN" sz="2400" u="sng" dirty="0">
                <a:latin typeface="Times New Roman" panose="02020603050405020304" pitchFamily="18" charset="0"/>
                <a:cs typeface="Times New Roman" panose="02020603050405020304" pitchFamily="18" charset="0"/>
              </a:rPr>
              <a:t>Dept of Prosthodontics</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3</a:t>
            </a:r>
            <a:r>
              <a:rPr lang="en-IN" sz="2400" u="sng" baseline="30000" dirty="0">
                <a:latin typeface="Times New Roman" panose="02020603050405020304" pitchFamily="18" charset="0"/>
                <a:cs typeface="Times New Roman" panose="02020603050405020304" pitchFamily="18" charset="0"/>
              </a:rPr>
              <a:t>rd</a:t>
            </a:r>
            <a:r>
              <a:rPr lang="en-IN" sz="2400" u="sng" dirty="0">
                <a:latin typeface="Times New Roman" panose="02020603050405020304" pitchFamily="18" charset="0"/>
                <a:cs typeface="Times New Roman" panose="02020603050405020304" pitchFamily="18" charset="0"/>
              </a:rPr>
              <a:t> Year BDS</a:t>
            </a:r>
          </a:p>
          <a:p>
            <a:pPr algn="ctr"/>
            <a:endParaRPr lang="en-IN" sz="2400" u="sng" dirty="0">
              <a:latin typeface="Times New Roman" panose="02020603050405020304" pitchFamily="18" charset="0"/>
              <a:cs typeface="Times New Roman" panose="02020603050405020304" pitchFamily="18" charset="0"/>
            </a:endParaRPr>
          </a:p>
          <a:p>
            <a:pPr algn="ctr"/>
            <a:endParaRPr lang="en-IN" sz="2400" u="sng"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662B70D-E490-408F-8CD9-E12675E107B0}"/>
              </a:ext>
            </a:extLst>
          </p:cNvPr>
          <p:cNvSpPr txBox="1"/>
          <p:nvPr/>
        </p:nvSpPr>
        <p:spPr>
          <a:xfrm>
            <a:off x="6096000" y="4011871"/>
            <a:ext cx="5629834" cy="2123658"/>
          </a:xfrm>
          <a:prstGeom prst="rect">
            <a:avLst/>
          </a:prstGeom>
          <a:noFill/>
        </p:spPr>
        <p:txBody>
          <a:bodyPr wrap="square">
            <a:spAutoFit/>
          </a:bodyPr>
          <a:lstStyle/>
          <a:p>
            <a:r>
              <a:rPr lang="en-IN" sz="2400" b="1" u="sng" dirty="0"/>
              <a:t>Presented By:</a:t>
            </a:r>
          </a:p>
          <a:p>
            <a:r>
              <a:rPr lang="en-IN" dirty="0"/>
              <a:t> </a:t>
            </a:r>
          </a:p>
          <a:p>
            <a:r>
              <a:rPr lang="en-IN" sz="2400" dirty="0" err="1"/>
              <a:t>Dr.Shilpi</a:t>
            </a:r>
            <a:r>
              <a:rPr lang="en-IN" sz="2400" dirty="0"/>
              <a:t> </a:t>
            </a:r>
            <a:r>
              <a:rPr lang="en-IN" sz="2400" dirty="0" err="1"/>
              <a:t>Karpathak</a:t>
            </a:r>
            <a:endParaRPr lang="en-IN" sz="2400" dirty="0"/>
          </a:p>
          <a:p>
            <a:r>
              <a:rPr lang="en-IN" sz="2400" dirty="0"/>
              <a:t>Professor</a:t>
            </a:r>
          </a:p>
          <a:p>
            <a:r>
              <a:rPr lang="en-IN" sz="2400" dirty="0"/>
              <a:t>Dept of Prosthodontics</a:t>
            </a:r>
          </a:p>
          <a:p>
            <a:endParaRPr lang="en-IN" dirty="0"/>
          </a:p>
        </p:txBody>
      </p:sp>
      <p:pic>
        <p:nvPicPr>
          <p:cNvPr id="6" name="Picture 5">
            <a:extLst>
              <a:ext uri="{FF2B5EF4-FFF2-40B4-BE49-F238E27FC236}">
                <a16:creationId xmlns:a16="http://schemas.microsoft.com/office/drawing/2014/main" id="{8C8BE9E1-A8E2-4E7D-B6C9-BD2B84A00953}"/>
              </a:ext>
            </a:extLst>
          </p:cNvPr>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312162" y="273069"/>
            <a:ext cx="996874" cy="1134626"/>
          </a:xfrm>
          <a:prstGeom prst="rect">
            <a:avLst/>
          </a:prstGeom>
        </p:spPr>
      </p:pic>
    </p:spTree>
    <p:extLst>
      <p:ext uri="{BB962C8B-B14F-4D97-AF65-F5344CB8AC3E}">
        <p14:creationId xmlns:p14="http://schemas.microsoft.com/office/powerpoint/2010/main" val="266030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8AB8C-1BB0-7A65-B555-445E9FE8EF42}"/>
              </a:ext>
            </a:extLst>
          </p:cNvPr>
          <p:cNvSpPr>
            <a:spLocks noGrp="1"/>
          </p:cNvSpPr>
          <p:nvPr>
            <p:ph type="title"/>
          </p:nvPr>
        </p:nvSpPr>
        <p:spPr/>
        <p:txBody>
          <a:bodyPr/>
          <a:lstStyle/>
          <a:p>
            <a:r>
              <a:rPr lang="en-IN" dirty="0"/>
              <a:t>Registration of Laboratories</a:t>
            </a:r>
          </a:p>
        </p:txBody>
      </p:sp>
      <p:sp>
        <p:nvSpPr>
          <p:cNvPr id="3" name="Content Placeholder 2">
            <a:extLst>
              <a:ext uri="{FF2B5EF4-FFF2-40B4-BE49-F238E27FC236}">
                <a16:creationId xmlns:a16="http://schemas.microsoft.com/office/drawing/2014/main" id="{A02888B5-B208-3692-D495-CDA3A71998FC}"/>
              </a:ext>
            </a:extLst>
          </p:cNvPr>
          <p:cNvSpPr>
            <a:spLocks noGrp="1"/>
          </p:cNvSpPr>
          <p:nvPr>
            <p:ph idx="1"/>
          </p:nvPr>
        </p:nvSpPr>
        <p:spPr/>
        <p:txBody>
          <a:bodyPr/>
          <a:lstStyle/>
          <a:p>
            <a:pPr algn="just"/>
            <a:r>
              <a:rPr lang="en-US" dirty="0"/>
              <a:t>The purpose of the certification would be to control the quality of technical work performed. </a:t>
            </a:r>
          </a:p>
          <a:p>
            <a:pPr algn="just"/>
            <a:r>
              <a:rPr lang="en-US" dirty="0"/>
              <a:t>Where quality is inadequate, the laboratory suffers the same consequences as any business that does not satisfy its customers—ultimate failure. </a:t>
            </a:r>
          </a:p>
          <a:p>
            <a:pPr algn="just"/>
            <a:r>
              <a:rPr lang="en-US" dirty="0"/>
              <a:t>However, most states do require the registration of dental laboratories and individual dental laboratory technicians</a:t>
            </a:r>
            <a:endParaRPr lang="en-IN" dirty="0"/>
          </a:p>
        </p:txBody>
      </p:sp>
    </p:spTree>
    <p:extLst>
      <p:ext uri="{BB962C8B-B14F-4D97-AF65-F5344CB8AC3E}">
        <p14:creationId xmlns:p14="http://schemas.microsoft.com/office/powerpoint/2010/main" val="297836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CDF7A-EF0B-1F93-9664-B58D683C464C}"/>
              </a:ext>
            </a:extLst>
          </p:cNvPr>
          <p:cNvSpPr>
            <a:spLocks noGrp="1"/>
          </p:cNvSpPr>
          <p:nvPr>
            <p:ph type="title"/>
          </p:nvPr>
        </p:nvSpPr>
        <p:spPr/>
        <p:txBody>
          <a:bodyPr/>
          <a:lstStyle/>
          <a:p>
            <a:r>
              <a:rPr lang="en-IN" dirty="0"/>
              <a:t>Work Authorizations</a:t>
            </a:r>
          </a:p>
        </p:txBody>
      </p:sp>
      <p:sp>
        <p:nvSpPr>
          <p:cNvPr id="3" name="Content Placeholder 2">
            <a:extLst>
              <a:ext uri="{FF2B5EF4-FFF2-40B4-BE49-F238E27FC236}">
                <a16:creationId xmlns:a16="http://schemas.microsoft.com/office/drawing/2014/main" id="{04E9FE8C-AEFA-E502-5532-5AB07B33F14A}"/>
              </a:ext>
            </a:extLst>
          </p:cNvPr>
          <p:cNvSpPr>
            <a:spLocks noGrp="1"/>
          </p:cNvSpPr>
          <p:nvPr>
            <p:ph idx="1"/>
          </p:nvPr>
        </p:nvSpPr>
        <p:spPr/>
        <p:txBody>
          <a:bodyPr/>
          <a:lstStyle/>
          <a:p>
            <a:r>
              <a:rPr lang="en-US" dirty="0"/>
              <a:t>All states require that requests for dental laboratory services be accompanied by written instructions.</a:t>
            </a:r>
          </a:p>
          <a:p>
            <a:pPr marL="0" indent="0" algn="ctr">
              <a:buNone/>
            </a:pPr>
            <a:r>
              <a:rPr lang="en-US" dirty="0"/>
              <a:t> </a:t>
            </a:r>
            <a:r>
              <a:rPr lang="en-US" u="sng" dirty="0"/>
              <a:t>The minimum information required by most states includes</a:t>
            </a:r>
            <a:r>
              <a:rPr lang="en-US" dirty="0"/>
              <a:t>:</a:t>
            </a:r>
          </a:p>
          <a:p>
            <a:pPr marL="0" indent="0">
              <a:buNone/>
            </a:pPr>
            <a:r>
              <a:rPr lang="en-US" dirty="0"/>
              <a:t>(1) the signature and license number of the dentist,</a:t>
            </a:r>
          </a:p>
          <a:p>
            <a:pPr marL="0" indent="0">
              <a:buNone/>
            </a:pPr>
            <a:r>
              <a:rPr lang="en-US" dirty="0"/>
              <a:t> (2) the date the authorization was signed,</a:t>
            </a:r>
          </a:p>
          <a:p>
            <a:pPr marL="0" indent="0">
              <a:buNone/>
            </a:pPr>
            <a:r>
              <a:rPr lang="en-US" dirty="0"/>
              <a:t> (3) the name and address of the patient (because of privacy laws, some states require only a patient identification number)</a:t>
            </a:r>
          </a:p>
          <a:p>
            <a:pPr marL="0" indent="0">
              <a:buNone/>
            </a:pPr>
            <a:r>
              <a:rPr lang="en-US" dirty="0"/>
              <a:t>(4) a description of the service or material ordered</a:t>
            </a:r>
            <a:endParaRPr lang="en-IN" dirty="0"/>
          </a:p>
        </p:txBody>
      </p:sp>
    </p:spTree>
    <p:extLst>
      <p:ext uri="{BB962C8B-B14F-4D97-AF65-F5344CB8AC3E}">
        <p14:creationId xmlns:p14="http://schemas.microsoft.com/office/powerpoint/2010/main" val="3364982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B9622-65CA-5945-71BF-FC8BDA9F1152}"/>
              </a:ext>
            </a:extLst>
          </p:cNvPr>
          <p:cNvSpPr>
            <a:spLocks noGrp="1"/>
          </p:cNvSpPr>
          <p:nvPr>
            <p:ph type="title"/>
          </p:nvPr>
        </p:nvSpPr>
        <p:spPr/>
        <p:txBody>
          <a:bodyPr/>
          <a:lstStyle/>
          <a:p>
            <a:r>
              <a:rPr lang="en-US" dirty="0"/>
              <a:t>Design of written work authorizations</a:t>
            </a:r>
            <a:endParaRPr lang="en-IN" dirty="0"/>
          </a:p>
        </p:txBody>
      </p:sp>
      <p:sp>
        <p:nvSpPr>
          <p:cNvPr id="3" name="Content Placeholder 2">
            <a:extLst>
              <a:ext uri="{FF2B5EF4-FFF2-40B4-BE49-F238E27FC236}">
                <a16:creationId xmlns:a16="http://schemas.microsoft.com/office/drawing/2014/main" id="{1CA6A723-31C3-0EFB-882B-323C1AE77E11}"/>
              </a:ext>
            </a:extLst>
          </p:cNvPr>
          <p:cNvSpPr>
            <a:spLocks noGrp="1"/>
          </p:cNvSpPr>
          <p:nvPr>
            <p:ph idx="1"/>
          </p:nvPr>
        </p:nvSpPr>
        <p:spPr/>
        <p:txBody>
          <a:bodyPr/>
          <a:lstStyle/>
          <a:p>
            <a:pPr algn="just"/>
            <a:r>
              <a:rPr lang="en-US" dirty="0"/>
              <a:t>Forms are designed to be uncomplicated and to minimize the necessity for additional writing. </a:t>
            </a:r>
          </a:p>
          <a:p>
            <a:pPr algn="just"/>
            <a:r>
              <a:rPr lang="en-US" dirty="0"/>
              <a:t>Most forms are generated using pressure-sensitive papers so that copies of work authorizations are immediately available for the dentist and dental laboratory personnel.</a:t>
            </a:r>
          </a:p>
          <a:p>
            <a:pPr algn="just"/>
            <a:r>
              <a:rPr lang="en-US" dirty="0"/>
              <a:t> To be useful, a work authorization order must be legible, concise, and easily understood. </a:t>
            </a:r>
          </a:p>
          <a:p>
            <a:pPr algn="just"/>
            <a:r>
              <a:rPr lang="en-US" dirty="0"/>
              <a:t>Information that is of little value to the technician should be avoided</a:t>
            </a:r>
            <a:endParaRPr lang="en-IN" dirty="0"/>
          </a:p>
        </p:txBody>
      </p:sp>
    </p:spTree>
    <p:extLst>
      <p:ext uri="{BB962C8B-B14F-4D97-AF65-F5344CB8AC3E}">
        <p14:creationId xmlns:p14="http://schemas.microsoft.com/office/powerpoint/2010/main" val="593186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EA55-94F8-E98A-2B46-0C32E67156E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35918A5-8133-92E7-FF8A-939951742437}"/>
              </a:ext>
            </a:extLst>
          </p:cNvPr>
          <p:cNvSpPr>
            <a:spLocks noGrp="1"/>
          </p:cNvSpPr>
          <p:nvPr>
            <p:ph idx="1"/>
          </p:nvPr>
        </p:nvSpPr>
        <p:spPr/>
        <p:txBody>
          <a:bodyPr/>
          <a:lstStyle/>
          <a:p>
            <a:pPr algn="just"/>
            <a:r>
              <a:rPr lang="en-US" dirty="0"/>
              <a:t>Insufficient information, coupled with the dentist’s potentially unrealistic expectations, often leads to clinical disappointment and inadequate prosthetic service.</a:t>
            </a:r>
          </a:p>
          <a:p>
            <a:pPr algn="just"/>
            <a:r>
              <a:rPr lang="en-US" dirty="0"/>
              <a:t>Casts for removable partial dentures may be submitted for framework construction, resubmitted for arrangement of prosthetic teeth, and submitted yet again for processing and finishing the denture bases.</a:t>
            </a:r>
          </a:p>
          <a:p>
            <a:pPr algn="just"/>
            <a:r>
              <a:rPr lang="en-US" dirty="0"/>
              <a:t>Therefore, it is wise to use a new work authorization order each time the cast is submitted to the dental laboratory.</a:t>
            </a:r>
            <a:endParaRPr lang="en-IN" dirty="0"/>
          </a:p>
        </p:txBody>
      </p:sp>
    </p:spTree>
    <p:extLst>
      <p:ext uri="{BB962C8B-B14F-4D97-AF65-F5344CB8AC3E}">
        <p14:creationId xmlns:p14="http://schemas.microsoft.com/office/powerpoint/2010/main" val="1254154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0946E-AC81-7961-FE13-2427A4A7F9B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8206F98-2325-BE53-B210-9426ACD7E0B3}"/>
              </a:ext>
            </a:extLst>
          </p:cNvPr>
          <p:cNvSpPr>
            <a:spLocks noGrp="1"/>
          </p:cNvSpPr>
          <p:nvPr>
            <p:ph idx="1"/>
          </p:nvPr>
        </p:nvSpPr>
        <p:spPr/>
        <p:txBody>
          <a:bodyPr/>
          <a:lstStyle/>
          <a:p>
            <a:pPr algn="just"/>
            <a:r>
              <a:rPr lang="en-US" dirty="0"/>
              <a:t>To help the laboratory identify the cast as it passes through the laboratory, the form should have the doctor’s and patient’s names prominently displayed.</a:t>
            </a:r>
          </a:p>
          <a:p>
            <a:pPr algn="just"/>
            <a:r>
              <a:rPr lang="en-US" dirty="0"/>
              <a:t>The work authorization order should accurately communicate the positions of all removable partial denture components. </a:t>
            </a:r>
          </a:p>
          <a:p>
            <a:pPr algn="just"/>
            <a:r>
              <a:rPr lang="en-US" dirty="0"/>
              <a:t>To accomplish this, the removable partial denture design should be drawn on the appropriate portion of the work authorization order.</a:t>
            </a:r>
            <a:endParaRPr lang="en-IN" dirty="0"/>
          </a:p>
        </p:txBody>
      </p:sp>
    </p:spTree>
    <p:extLst>
      <p:ext uri="{BB962C8B-B14F-4D97-AF65-F5344CB8AC3E}">
        <p14:creationId xmlns:p14="http://schemas.microsoft.com/office/powerpoint/2010/main" val="1603789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78288-F33A-7172-2CA9-C5865F24718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D544433-D583-062E-DE56-2C8E900C5215}"/>
              </a:ext>
            </a:extLst>
          </p:cNvPr>
          <p:cNvSpPr>
            <a:spLocks noGrp="1"/>
          </p:cNvSpPr>
          <p:nvPr>
            <p:ph idx="1"/>
          </p:nvPr>
        </p:nvSpPr>
        <p:spPr/>
        <p:txBody>
          <a:bodyPr>
            <a:normAutofit/>
          </a:bodyPr>
          <a:lstStyle/>
          <a:p>
            <a:pPr algn="just"/>
            <a:r>
              <a:rPr lang="en-US" dirty="0"/>
              <a:t>The drawing should identify all missing teeth. </a:t>
            </a:r>
          </a:p>
          <a:p>
            <a:pPr algn="just"/>
            <a:r>
              <a:rPr lang="en-US" dirty="0"/>
              <a:t>Teeth to be replaced by the removable partial denture should be darkened using a pen.</a:t>
            </a:r>
          </a:p>
          <a:p>
            <a:pPr algn="just"/>
            <a:r>
              <a:rPr lang="en-US" dirty="0"/>
              <a:t>Teeth that are not to be replaced should be identified by placing a large X through the crown form.</a:t>
            </a:r>
          </a:p>
          <a:p>
            <a:pPr algn="just"/>
            <a:r>
              <a:rPr lang="en-US" dirty="0"/>
              <a:t>The major connector should be drawn to the desired size and shape, and the configuration of the clasps should be included.</a:t>
            </a:r>
            <a:endParaRPr lang="en-IN" dirty="0"/>
          </a:p>
        </p:txBody>
      </p:sp>
    </p:spTree>
    <p:extLst>
      <p:ext uri="{BB962C8B-B14F-4D97-AF65-F5344CB8AC3E}">
        <p14:creationId xmlns:p14="http://schemas.microsoft.com/office/powerpoint/2010/main" val="3477099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9AF4E-EE2B-E761-61E1-0EEA0CF6984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957713E-866B-4B9A-A0DD-57F6983AC99D}"/>
              </a:ext>
            </a:extLst>
          </p:cNvPr>
          <p:cNvSpPr>
            <a:spLocks noGrp="1"/>
          </p:cNvSpPr>
          <p:nvPr>
            <p:ph idx="1"/>
          </p:nvPr>
        </p:nvSpPr>
        <p:spPr/>
        <p:txBody>
          <a:bodyPr/>
          <a:lstStyle/>
          <a:p>
            <a:pPr algn="just"/>
            <a:r>
              <a:rPr lang="en-US" dirty="0"/>
              <a:t>The placement of denture bases should be accurately indicated. </a:t>
            </a:r>
          </a:p>
          <a:p>
            <a:pPr algn="just"/>
            <a:r>
              <a:rPr lang="en-US" dirty="0"/>
              <a:t>Among the purposes of the diagrammed design are :</a:t>
            </a:r>
          </a:p>
          <a:p>
            <a:pPr marL="514350" indent="-514350" algn="just">
              <a:buAutoNum type="arabicParenBoth"/>
            </a:pPr>
            <a:r>
              <a:rPr lang="en-US" dirty="0"/>
              <a:t>to remind the technician of the prescribed design and</a:t>
            </a:r>
          </a:p>
          <a:p>
            <a:pPr marL="0" indent="0" algn="just">
              <a:buNone/>
            </a:pPr>
            <a:r>
              <a:rPr lang="en-US" dirty="0"/>
              <a:t> (2) to provide a form of identification in the event that the dental casts and the case pan become separated while in the dental laboratory</a:t>
            </a:r>
            <a:endParaRPr lang="en-IN" dirty="0"/>
          </a:p>
        </p:txBody>
      </p:sp>
    </p:spTree>
    <p:extLst>
      <p:ext uri="{BB962C8B-B14F-4D97-AF65-F5344CB8AC3E}">
        <p14:creationId xmlns:p14="http://schemas.microsoft.com/office/powerpoint/2010/main" val="2212739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79017-E678-B4CF-D724-D808294A56A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94F48C5-4D18-4E0B-78E2-C79C510A90D6}"/>
              </a:ext>
            </a:extLst>
          </p:cNvPr>
          <p:cNvSpPr>
            <a:spLocks noGrp="1"/>
          </p:cNvSpPr>
          <p:nvPr>
            <p:ph idx="1"/>
          </p:nvPr>
        </p:nvSpPr>
        <p:spPr/>
        <p:txBody>
          <a:bodyPr/>
          <a:lstStyle/>
          <a:p>
            <a:pPr algn="just"/>
            <a:r>
              <a:rPr lang="en-US" dirty="0"/>
              <a:t>The work authorization order should clearly identify the major connector to be used. </a:t>
            </a:r>
          </a:p>
          <a:p>
            <a:pPr algn="just"/>
            <a:r>
              <a:rPr lang="en-US" dirty="0"/>
              <a:t>In addition, the practitioner should list the teeth to be clasped, the type of clasp to be used (</a:t>
            </a:r>
            <a:r>
              <a:rPr lang="en-US" dirty="0" err="1"/>
              <a:t>eg</a:t>
            </a:r>
            <a:r>
              <a:rPr lang="en-US" dirty="0"/>
              <a:t>, cast circumferential clasp, combination clasp, I-bar, or T-bar), and the amount of undercut that each clasp assembly must engage</a:t>
            </a:r>
            <a:endParaRPr lang="en-IN" dirty="0"/>
          </a:p>
        </p:txBody>
      </p:sp>
    </p:spTree>
    <p:extLst>
      <p:ext uri="{BB962C8B-B14F-4D97-AF65-F5344CB8AC3E}">
        <p14:creationId xmlns:p14="http://schemas.microsoft.com/office/powerpoint/2010/main" val="515493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147EB-DD47-B8AC-C684-6A00B50A227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48A15DB-E676-64ED-0060-01A11575066F}"/>
              </a:ext>
            </a:extLst>
          </p:cNvPr>
          <p:cNvSpPr>
            <a:spLocks noGrp="1"/>
          </p:cNvSpPr>
          <p:nvPr>
            <p:ph idx="1"/>
          </p:nvPr>
        </p:nvSpPr>
        <p:spPr/>
        <p:txBody>
          <a:bodyPr/>
          <a:lstStyle/>
          <a:p>
            <a:pPr algn="just"/>
            <a:r>
              <a:rPr lang="en-US" dirty="0"/>
              <a:t>The selection of prosthetic teeth must be handled very carefully.</a:t>
            </a:r>
          </a:p>
          <a:p>
            <a:pPr algn="just"/>
            <a:r>
              <a:rPr lang="en-US" dirty="0"/>
              <a:t>The dentist should indicate the size and number of artificial teeth to be used as </a:t>
            </a:r>
            <a:r>
              <a:rPr lang="en-US" dirty="0" err="1"/>
              <a:t>pontics</a:t>
            </a:r>
            <a:r>
              <a:rPr lang="en-US" dirty="0"/>
              <a:t>.</a:t>
            </a:r>
          </a:p>
          <a:p>
            <a:pPr algn="just"/>
            <a:r>
              <a:rPr lang="en-US" dirty="0"/>
              <a:t>The type of artificial tooth and the material from which it is made, such as porcelain or resin, must be indicated.</a:t>
            </a:r>
          </a:p>
          <a:p>
            <a:pPr algn="just"/>
            <a:r>
              <a:rPr lang="en-US" dirty="0"/>
              <a:t>The desired tooth shade and the manufacturer of the shade guide should be listed.</a:t>
            </a:r>
          </a:p>
          <a:p>
            <a:pPr algn="just"/>
            <a:r>
              <a:rPr lang="en-US" dirty="0"/>
              <a:t>Perhaps the most important portion of the written work authorization is the “Remarks and Special Instructions” section.</a:t>
            </a:r>
            <a:endParaRPr lang="en-IN" dirty="0"/>
          </a:p>
        </p:txBody>
      </p:sp>
    </p:spTree>
    <p:extLst>
      <p:ext uri="{BB962C8B-B14F-4D97-AF65-F5344CB8AC3E}">
        <p14:creationId xmlns:p14="http://schemas.microsoft.com/office/powerpoint/2010/main" val="1451676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9621F-FC04-3519-F500-FCAFA23E125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8F1EA0F-3F20-79B7-34B1-95EC3154864B}"/>
              </a:ext>
            </a:extLst>
          </p:cNvPr>
          <p:cNvSpPr>
            <a:spLocks noGrp="1"/>
          </p:cNvSpPr>
          <p:nvPr>
            <p:ph idx="1"/>
          </p:nvPr>
        </p:nvSpPr>
        <p:spPr/>
        <p:txBody>
          <a:bodyPr/>
          <a:lstStyle/>
          <a:p>
            <a:pPr algn="just"/>
            <a:r>
              <a:rPr lang="en-US" dirty="0"/>
              <a:t>The dentist should use a polite and respectful tone when submitting a work authorization order to the dental laboratory.</a:t>
            </a:r>
          </a:p>
          <a:p>
            <a:pPr algn="just"/>
            <a:r>
              <a:rPr lang="en-US" dirty="0"/>
              <a:t>Whether or not the dentist assumes the proper degree of responsibility in designing and supervising the laboratory phases of partial denture construction, the legal weight of patient treatment rests entirely on the dentist, not on the technician.</a:t>
            </a:r>
            <a:endParaRPr lang="en-IN" dirty="0"/>
          </a:p>
        </p:txBody>
      </p:sp>
    </p:spTree>
    <p:extLst>
      <p:ext uri="{BB962C8B-B14F-4D97-AF65-F5344CB8AC3E}">
        <p14:creationId xmlns:p14="http://schemas.microsoft.com/office/powerpoint/2010/main" val="705291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D4C4-ABAE-7C61-1D0C-ECC2FFBD5611}"/>
              </a:ext>
            </a:extLst>
          </p:cNvPr>
          <p:cNvSpPr>
            <a:spLocks noGrp="1"/>
          </p:cNvSpPr>
          <p:nvPr>
            <p:ph type="title"/>
          </p:nvPr>
        </p:nvSpPr>
        <p:spPr/>
        <p:txBody>
          <a:bodyPr/>
          <a:lstStyle/>
          <a:p>
            <a:r>
              <a:rPr lang="en-IN" dirty="0"/>
              <a:t>Specific Learning Objective</a:t>
            </a:r>
          </a:p>
        </p:txBody>
      </p:sp>
      <p:graphicFrame>
        <p:nvGraphicFramePr>
          <p:cNvPr id="4" name="Table 4">
            <a:extLst>
              <a:ext uri="{FF2B5EF4-FFF2-40B4-BE49-F238E27FC236}">
                <a16:creationId xmlns:a16="http://schemas.microsoft.com/office/drawing/2014/main" id="{426035FB-5B4E-7991-73D8-A3E2AA139B84}"/>
              </a:ext>
            </a:extLst>
          </p:cNvPr>
          <p:cNvGraphicFramePr>
            <a:graphicFrameLocks noGrp="1"/>
          </p:cNvGraphicFramePr>
          <p:nvPr>
            <p:ph idx="1"/>
            <p:extLst>
              <p:ext uri="{D42A27DB-BD31-4B8C-83A1-F6EECF244321}">
                <p14:modId xmlns:p14="http://schemas.microsoft.com/office/powerpoint/2010/main" val="4046764507"/>
              </p:ext>
            </p:extLst>
          </p:nvPr>
        </p:nvGraphicFramePr>
        <p:xfrm>
          <a:off x="838200" y="1825625"/>
          <a:ext cx="10760242" cy="4526049"/>
        </p:xfrm>
        <a:graphic>
          <a:graphicData uri="http://schemas.openxmlformats.org/drawingml/2006/table">
            <a:tbl>
              <a:tblPr firstRow="1" bandRow="1">
                <a:tableStyleId>{5C22544A-7EE6-4342-B048-85BDC9FD1C3A}</a:tableStyleId>
              </a:tblPr>
              <a:tblGrid>
                <a:gridCol w="7445188">
                  <a:extLst>
                    <a:ext uri="{9D8B030D-6E8A-4147-A177-3AD203B41FA5}">
                      <a16:colId xmlns:a16="http://schemas.microsoft.com/office/drawing/2014/main" val="3648860307"/>
                    </a:ext>
                  </a:extLst>
                </a:gridCol>
                <a:gridCol w="1680883">
                  <a:extLst>
                    <a:ext uri="{9D8B030D-6E8A-4147-A177-3AD203B41FA5}">
                      <a16:colId xmlns:a16="http://schemas.microsoft.com/office/drawing/2014/main" val="1967634947"/>
                    </a:ext>
                  </a:extLst>
                </a:gridCol>
                <a:gridCol w="1634171">
                  <a:extLst>
                    <a:ext uri="{9D8B030D-6E8A-4147-A177-3AD203B41FA5}">
                      <a16:colId xmlns:a16="http://schemas.microsoft.com/office/drawing/2014/main" val="3641014661"/>
                    </a:ext>
                  </a:extLst>
                </a:gridCol>
              </a:tblGrid>
              <a:tr h="728267">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112892538"/>
                  </a:ext>
                </a:extLst>
              </a:tr>
              <a:tr h="417755">
                <a:tc>
                  <a:txBody>
                    <a:bodyPr/>
                    <a:lstStyle/>
                    <a:p>
                      <a:r>
                        <a:rPr lang="en-US" dirty="0"/>
                        <a:t>Introduction</a:t>
                      </a:r>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2748961076"/>
                  </a:ext>
                </a:extLst>
              </a:tr>
              <a:tr h="1783512">
                <a:tc>
                  <a:txBody>
                    <a:bodyPr/>
                    <a:lstStyle/>
                    <a:p>
                      <a:r>
                        <a:rPr lang="en-IN" dirty="0"/>
                        <a:t>Dentist-Laboratory Relations</a:t>
                      </a:r>
                    </a:p>
                    <a:p>
                      <a:r>
                        <a:rPr lang="en-IN" dirty="0"/>
                        <a:t>Training of Laboratory Technicians</a:t>
                      </a:r>
                    </a:p>
                    <a:p>
                      <a:r>
                        <a:rPr lang="en-IN" dirty="0"/>
                        <a:t>Registration of Laboratories</a:t>
                      </a:r>
                    </a:p>
                    <a:p>
                      <a:r>
                        <a:rPr lang="en-IN" dirty="0"/>
                        <a:t>Work Authorizations</a:t>
                      </a:r>
                    </a:p>
                    <a:p>
                      <a:r>
                        <a:rPr lang="en-US" dirty="0"/>
                        <a:t>Design of written work authorizations</a:t>
                      </a:r>
                    </a:p>
                    <a:p>
                      <a:r>
                        <a:rPr lang="en-US" dirty="0"/>
                        <a:t>Infection Control for the Dental Laboratory</a:t>
                      </a:r>
                    </a:p>
                    <a:p>
                      <a:r>
                        <a:rPr lang="en-IN" dirty="0"/>
                        <a:t>Laboratory Procedures</a:t>
                      </a:r>
                    </a:p>
                    <a:p>
                      <a:endParaRPr lang="en-IN"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970306091"/>
                  </a:ext>
                </a:extLst>
              </a:tr>
              <a:tr h="121461">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4238449484"/>
                  </a:ext>
                </a:extLst>
              </a:tr>
              <a:tr h="728267">
                <a:tc>
                  <a:txBody>
                    <a:bodyPr/>
                    <a:lstStyle/>
                    <a:p>
                      <a:r>
                        <a:rPr lang="en-US" dirty="0"/>
                        <a:t>Summary</a:t>
                      </a:r>
                      <a:endParaRPr lang="en-IN" dirty="0"/>
                    </a:p>
                  </a:txBody>
                  <a:tcPr/>
                </a:tc>
                <a:tc>
                  <a:txBody>
                    <a:bodyPr/>
                    <a:lstStyle/>
                    <a:p>
                      <a:r>
                        <a:rPr lang="en-US" dirty="0"/>
                        <a:t>Affective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3066193908"/>
                  </a:ext>
                </a:extLst>
              </a:tr>
            </a:tbl>
          </a:graphicData>
        </a:graphic>
      </p:graphicFrame>
    </p:spTree>
    <p:extLst>
      <p:ext uri="{BB962C8B-B14F-4D97-AF65-F5344CB8AC3E}">
        <p14:creationId xmlns:p14="http://schemas.microsoft.com/office/powerpoint/2010/main" val="3637728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DFDD1-DADC-83CC-A89F-9C44F0A3700F}"/>
              </a:ext>
            </a:extLst>
          </p:cNvPr>
          <p:cNvSpPr>
            <a:spLocks noGrp="1"/>
          </p:cNvSpPr>
          <p:nvPr>
            <p:ph type="title"/>
          </p:nvPr>
        </p:nvSpPr>
        <p:spPr/>
        <p:txBody>
          <a:bodyPr/>
          <a:lstStyle/>
          <a:p>
            <a:r>
              <a:rPr lang="en-US" dirty="0"/>
              <a:t>Infection Control for the Dental Laboratory</a:t>
            </a:r>
            <a:endParaRPr lang="en-IN" dirty="0"/>
          </a:p>
        </p:txBody>
      </p:sp>
      <p:sp>
        <p:nvSpPr>
          <p:cNvPr id="3" name="Content Placeholder 2">
            <a:extLst>
              <a:ext uri="{FF2B5EF4-FFF2-40B4-BE49-F238E27FC236}">
                <a16:creationId xmlns:a16="http://schemas.microsoft.com/office/drawing/2014/main" id="{94DD8192-83B7-05B9-F5C7-ABE901195397}"/>
              </a:ext>
            </a:extLst>
          </p:cNvPr>
          <p:cNvSpPr>
            <a:spLocks noGrp="1"/>
          </p:cNvSpPr>
          <p:nvPr>
            <p:ph idx="1"/>
          </p:nvPr>
        </p:nvSpPr>
        <p:spPr/>
        <p:txBody>
          <a:bodyPr/>
          <a:lstStyle/>
          <a:p>
            <a:r>
              <a:rPr lang="en-US" dirty="0"/>
              <a:t>Dental laboratories must establish and maintain appropriate infection control programs</a:t>
            </a:r>
            <a:endParaRPr lang="en-IN" dirty="0"/>
          </a:p>
        </p:txBody>
      </p:sp>
    </p:spTree>
    <p:extLst>
      <p:ext uri="{BB962C8B-B14F-4D97-AF65-F5344CB8AC3E}">
        <p14:creationId xmlns:p14="http://schemas.microsoft.com/office/powerpoint/2010/main" val="2235378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239D7-292E-941A-AA08-7182EEDC8B98}"/>
              </a:ext>
            </a:extLst>
          </p:cNvPr>
          <p:cNvSpPr>
            <a:spLocks noGrp="1"/>
          </p:cNvSpPr>
          <p:nvPr>
            <p:ph type="title"/>
          </p:nvPr>
        </p:nvSpPr>
        <p:spPr/>
        <p:txBody>
          <a:bodyPr/>
          <a:lstStyle/>
          <a:p>
            <a:r>
              <a:rPr lang="en-IN" dirty="0"/>
              <a:t>Laboratory Procedures</a:t>
            </a:r>
          </a:p>
        </p:txBody>
      </p:sp>
      <p:sp>
        <p:nvSpPr>
          <p:cNvPr id="3" name="Content Placeholder 2">
            <a:extLst>
              <a:ext uri="{FF2B5EF4-FFF2-40B4-BE49-F238E27FC236}">
                <a16:creationId xmlns:a16="http://schemas.microsoft.com/office/drawing/2014/main" id="{AA58E35D-5CEA-A8E6-0CAA-1AA8BC0F798D}"/>
              </a:ext>
            </a:extLst>
          </p:cNvPr>
          <p:cNvSpPr>
            <a:spLocks noGrp="1"/>
          </p:cNvSpPr>
          <p:nvPr>
            <p:ph idx="1"/>
          </p:nvPr>
        </p:nvSpPr>
        <p:spPr/>
        <p:txBody>
          <a:bodyPr/>
          <a:lstStyle/>
          <a:p>
            <a:pPr marL="0" indent="0" algn="just">
              <a:buNone/>
            </a:pPr>
            <a:r>
              <a:rPr lang="en-US" dirty="0"/>
              <a:t>For successful construction of a removable partial denture, the dentist must provide dental laboratory personnel with the following:</a:t>
            </a:r>
          </a:p>
          <a:p>
            <a:pPr algn="just"/>
            <a:r>
              <a:rPr lang="en-US" dirty="0"/>
              <a:t>(1) a written work authorization describing the desired prosthesis , </a:t>
            </a:r>
          </a:p>
          <a:p>
            <a:pPr algn="just"/>
            <a:r>
              <a:rPr lang="en-US" dirty="0"/>
              <a:t>(2) a properly surveyed diagnostic cast with an appropriate removable partial denture design</a:t>
            </a:r>
          </a:p>
          <a:p>
            <a:pPr algn="just"/>
            <a:r>
              <a:rPr lang="en-US" dirty="0"/>
              <a:t> (3) a properly articulated master cast that provides an accurate reproduction of existing hard and soft tissue contours.</a:t>
            </a:r>
          </a:p>
          <a:p>
            <a:pPr algn="just"/>
            <a:r>
              <a:rPr lang="en-US" dirty="0"/>
              <a:t> Anything less will compromise quality and adversely impact patient care</a:t>
            </a:r>
            <a:endParaRPr lang="en-IN" dirty="0"/>
          </a:p>
        </p:txBody>
      </p:sp>
    </p:spTree>
    <p:extLst>
      <p:ext uri="{BB962C8B-B14F-4D97-AF65-F5344CB8AC3E}">
        <p14:creationId xmlns:p14="http://schemas.microsoft.com/office/powerpoint/2010/main" val="675285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77BD-65B3-4455-8BC9-CE3766F675E0}"/>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4EA6019E-AB93-4005-8EE7-2B03FCE10E14}"/>
              </a:ext>
            </a:extLst>
          </p:cNvPr>
          <p:cNvSpPr>
            <a:spLocks noGrp="1"/>
          </p:cNvSpPr>
          <p:nvPr>
            <p:ph idx="1"/>
          </p:nvPr>
        </p:nvSpPr>
        <p:spPr/>
        <p:txBody>
          <a:bodyPr/>
          <a:lstStyle/>
          <a:p>
            <a:r>
              <a:rPr lang="en-US" dirty="0"/>
              <a:t>For successful construction of a removable partial denture, the dentist must provide dental laboratory personnel</a:t>
            </a:r>
            <a:endParaRPr lang="en-IN" dirty="0"/>
          </a:p>
        </p:txBody>
      </p:sp>
    </p:spTree>
    <p:extLst>
      <p:ext uri="{BB962C8B-B14F-4D97-AF65-F5344CB8AC3E}">
        <p14:creationId xmlns:p14="http://schemas.microsoft.com/office/powerpoint/2010/main" val="3845321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EE3C3-4B79-4E18-B82A-467845C6CB04}"/>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4B7D3648-9A16-48F6-8934-4DA8319D8D8D}"/>
              </a:ext>
            </a:extLst>
          </p:cNvPr>
          <p:cNvSpPr>
            <a:spLocks noGrp="1"/>
          </p:cNvSpPr>
          <p:nvPr>
            <p:ph idx="1"/>
          </p:nvPr>
        </p:nvSpPr>
        <p:spPr/>
        <p:txBody>
          <a:bodyPr/>
          <a:lstStyle/>
          <a:p>
            <a:r>
              <a:rPr lang="en-IN" dirty="0" err="1"/>
              <a:t>Stewert’s</a:t>
            </a:r>
            <a:r>
              <a:rPr lang="en-IN" dirty="0"/>
              <a:t> Clinical Removable Partial Prosthodontics, 4</a:t>
            </a:r>
            <a:r>
              <a:rPr lang="en-IN" baseline="30000" dirty="0"/>
              <a:t>th</a:t>
            </a:r>
            <a:r>
              <a:rPr lang="en-IN" dirty="0"/>
              <a:t> Edition</a:t>
            </a:r>
          </a:p>
          <a:p>
            <a:r>
              <a:rPr lang="en-IN" dirty="0"/>
              <a:t>Textbook of Prosthodontics, </a:t>
            </a:r>
            <a:r>
              <a:rPr lang="en-IN" dirty="0" err="1"/>
              <a:t>V.Rangarajan</a:t>
            </a:r>
            <a:r>
              <a:rPr lang="en-IN" dirty="0"/>
              <a:t> 2</a:t>
            </a:r>
            <a:r>
              <a:rPr lang="en-IN" baseline="30000" dirty="0"/>
              <a:t>nd</a:t>
            </a:r>
            <a:r>
              <a:rPr lang="en-IN" dirty="0"/>
              <a:t> Edition</a:t>
            </a:r>
          </a:p>
          <a:p>
            <a:endParaRPr lang="en-IN" dirty="0"/>
          </a:p>
        </p:txBody>
      </p:sp>
    </p:spTree>
    <p:extLst>
      <p:ext uri="{BB962C8B-B14F-4D97-AF65-F5344CB8AC3E}">
        <p14:creationId xmlns:p14="http://schemas.microsoft.com/office/powerpoint/2010/main" val="1327388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51283-1DA6-8EA1-1C47-62B8D6A37283}"/>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472BAE28-64F2-0D1C-D4B2-97EF18C7C75D}"/>
              </a:ext>
            </a:extLst>
          </p:cNvPr>
          <p:cNvSpPr>
            <a:spLocks noGrp="1"/>
          </p:cNvSpPr>
          <p:nvPr>
            <p:ph idx="1"/>
          </p:nvPr>
        </p:nvSpPr>
        <p:spPr/>
        <p:txBody>
          <a:bodyPr>
            <a:normAutofit lnSpcReduction="10000"/>
          </a:bodyPr>
          <a:lstStyle/>
          <a:p>
            <a:r>
              <a:rPr lang="en-IN" dirty="0"/>
              <a:t>Dentist-Laboratory Relations</a:t>
            </a:r>
          </a:p>
          <a:p>
            <a:r>
              <a:rPr lang="en-IN" dirty="0"/>
              <a:t>Training of Laboratory Technicians</a:t>
            </a:r>
          </a:p>
          <a:p>
            <a:r>
              <a:rPr lang="en-IN" dirty="0"/>
              <a:t>Registration of Laboratories</a:t>
            </a:r>
          </a:p>
          <a:p>
            <a:r>
              <a:rPr lang="en-IN" dirty="0"/>
              <a:t>Work Authorizations</a:t>
            </a:r>
          </a:p>
          <a:p>
            <a:r>
              <a:rPr lang="en-US" dirty="0"/>
              <a:t>Design of written work authorizations</a:t>
            </a:r>
          </a:p>
          <a:p>
            <a:r>
              <a:rPr lang="en-US" dirty="0"/>
              <a:t>Infection Control for the Dental Laboratory</a:t>
            </a:r>
          </a:p>
          <a:p>
            <a:r>
              <a:rPr lang="en-IN" dirty="0"/>
              <a:t>Laboratory Procedures</a:t>
            </a:r>
          </a:p>
          <a:p>
            <a:r>
              <a:rPr lang="en-IN" dirty="0" err="1"/>
              <a:t>Retripoding</a:t>
            </a:r>
            <a:r>
              <a:rPr lang="en-IN" dirty="0"/>
              <a:t> the master cast</a:t>
            </a:r>
          </a:p>
          <a:p>
            <a:r>
              <a:rPr lang="en-IN" dirty="0"/>
              <a:t>Heights of contour</a:t>
            </a:r>
          </a:p>
        </p:txBody>
      </p:sp>
    </p:spTree>
    <p:extLst>
      <p:ext uri="{BB962C8B-B14F-4D97-AF65-F5344CB8AC3E}">
        <p14:creationId xmlns:p14="http://schemas.microsoft.com/office/powerpoint/2010/main" val="667662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D357A-9E93-E157-6695-55D9334C3D9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DD32D5E-6A17-D5AD-5EEA-572CF4DAECE8}"/>
              </a:ext>
            </a:extLst>
          </p:cNvPr>
          <p:cNvSpPr>
            <a:spLocks noGrp="1"/>
          </p:cNvSpPr>
          <p:nvPr>
            <p:ph idx="1"/>
          </p:nvPr>
        </p:nvSpPr>
        <p:spPr/>
        <p:txBody>
          <a:bodyPr/>
          <a:lstStyle/>
          <a:p>
            <a:r>
              <a:rPr lang="en-IN" dirty="0"/>
              <a:t>Design transfer</a:t>
            </a:r>
          </a:p>
          <a:p>
            <a:r>
              <a:rPr lang="en-IN" dirty="0"/>
              <a:t>Block out and relief</a:t>
            </a:r>
          </a:p>
          <a:p>
            <a:r>
              <a:rPr lang="en-IN" dirty="0"/>
              <a:t>Cast preparation</a:t>
            </a:r>
          </a:p>
        </p:txBody>
      </p:sp>
    </p:spTree>
    <p:extLst>
      <p:ext uri="{BB962C8B-B14F-4D97-AF65-F5344CB8AC3E}">
        <p14:creationId xmlns:p14="http://schemas.microsoft.com/office/powerpoint/2010/main" val="2549086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09EB4-F181-4AEB-219F-1D4BF04AFF47}"/>
              </a:ext>
            </a:extLst>
          </p:cNvPr>
          <p:cNvSpPr>
            <a:spLocks noGrp="1"/>
          </p:cNvSpPr>
          <p:nvPr>
            <p:ph type="title"/>
          </p:nvPr>
        </p:nvSpPr>
        <p:spPr/>
        <p:txBody>
          <a:bodyPr/>
          <a:lstStyle/>
          <a:p>
            <a:r>
              <a:rPr lang="en-IN" dirty="0"/>
              <a:t>Dentist-Laboratory Relations</a:t>
            </a:r>
          </a:p>
        </p:txBody>
      </p:sp>
      <p:sp>
        <p:nvSpPr>
          <p:cNvPr id="3" name="Content Placeholder 2">
            <a:extLst>
              <a:ext uri="{FF2B5EF4-FFF2-40B4-BE49-F238E27FC236}">
                <a16:creationId xmlns:a16="http://schemas.microsoft.com/office/drawing/2014/main" id="{49EEEC38-DF1E-C2CC-3D08-E609C16EEDFA}"/>
              </a:ext>
            </a:extLst>
          </p:cNvPr>
          <p:cNvSpPr>
            <a:spLocks noGrp="1"/>
          </p:cNvSpPr>
          <p:nvPr>
            <p:ph idx="1"/>
          </p:nvPr>
        </p:nvSpPr>
        <p:spPr/>
        <p:txBody>
          <a:bodyPr/>
          <a:lstStyle/>
          <a:p>
            <a:r>
              <a:rPr lang="en-US" dirty="0"/>
              <a:t>The fabrication of a removable partial denture framework in contemporary dental practice is routinely delegated to a commercial dental laboratory.</a:t>
            </a:r>
          </a:p>
          <a:p>
            <a:r>
              <a:rPr lang="en-US" dirty="0"/>
              <a:t> Dental schools rarely provide practical experience in framework construction techniques. </a:t>
            </a:r>
          </a:p>
          <a:p>
            <a:r>
              <a:rPr lang="en-US" dirty="0"/>
              <a:t>Therefore, most dentists possess only a superficial understanding of the exacting procedures required to produce a quality casting</a:t>
            </a:r>
            <a:endParaRPr lang="en-IN" dirty="0"/>
          </a:p>
        </p:txBody>
      </p:sp>
    </p:spTree>
    <p:extLst>
      <p:ext uri="{BB962C8B-B14F-4D97-AF65-F5344CB8AC3E}">
        <p14:creationId xmlns:p14="http://schemas.microsoft.com/office/powerpoint/2010/main" val="1202105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D7CDD-2B44-D94E-F1A9-E4EFD39E45A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A2E916A-3559-EED6-298A-1BB575B9328B}"/>
              </a:ext>
            </a:extLst>
          </p:cNvPr>
          <p:cNvSpPr>
            <a:spLocks noGrp="1"/>
          </p:cNvSpPr>
          <p:nvPr>
            <p:ph idx="1"/>
          </p:nvPr>
        </p:nvSpPr>
        <p:spPr/>
        <p:txBody>
          <a:bodyPr/>
          <a:lstStyle/>
          <a:p>
            <a:pPr algn="just"/>
            <a:r>
              <a:rPr lang="en-US" dirty="0"/>
              <a:t>For a prearranged cost, a dental laboratory technician constructs a prosthesis or appliance according to the dentist’s instructions.</a:t>
            </a:r>
          </a:p>
          <a:p>
            <a:pPr algn="just"/>
            <a:r>
              <a:rPr lang="en-US" dirty="0"/>
              <a:t>In most instances, the dental laboratories that construct removable partial denture frameworks are large, serve many dentists, and produce as many as 50 frameworks per day.</a:t>
            </a:r>
          </a:p>
          <a:p>
            <a:pPr algn="just"/>
            <a:r>
              <a:rPr lang="en-US" dirty="0"/>
              <a:t>In fact, they are usually not located in the same city, which puts a strain on communication between dentist and technician.</a:t>
            </a:r>
          </a:p>
          <a:p>
            <a:pPr algn="just"/>
            <a:r>
              <a:rPr lang="en-US" dirty="0"/>
              <a:t>Therefore, a properly completed work authorization is a critical component in the overall success of removable partial denture service. </a:t>
            </a:r>
            <a:endParaRPr lang="en-IN" dirty="0"/>
          </a:p>
        </p:txBody>
      </p:sp>
    </p:spTree>
    <p:extLst>
      <p:ext uri="{BB962C8B-B14F-4D97-AF65-F5344CB8AC3E}">
        <p14:creationId xmlns:p14="http://schemas.microsoft.com/office/powerpoint/2010/main" val="1993106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4C11E-E6E0-77EE-708B-9C762CE3612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76AE748-59A1-46F2-F5D3-61B21B2C5E07}"/>
              </a:ext>
            </a:extLst>
          </p:cNvPr>
          <p:cNvSpPr>
            <a:spLocks noGrp="1"/>
          </p:cNvSpPr>
          <p:nvPr>
            <p:ph idx="1"/>
          </p:nvPr>
        </p:nvSpPr>
        <p:spPr/>
        <p:txBody>
          <a:bodyPr/>
          <a:lstStyle/>
          <a:p>
            <a:pPr algn="just"/>
            <a:r>
              <a:rPr lang="en-US" dirty="0"/>
              <a:t>The dentist’s expectation that the technician perform tasks requiring clinical judgment is unfair and may be illegal if the technician is asked to design the partial denture framework as well as construct it.</a:t>
            </a:r>
          </a:p>
          <a:p>
            <a:pPr algn="just"/>
            <a:r>
              <a:rPr lang="en-US" dirty="0"/>
              <a:t>Even with years of experience in the construction of partial dentures, the technician has no experience in assessing the clinical results of prosthodontic treatment and has no first-hand clinical data from which to personalize therapy.</a:t>
            </a:r>
          </a:p>
          <a:p>
            <a:pPr algn="just"/>
            <a:r>
              <a:rPr lang="en-US" dirty="0"/>
              <a:t>They  made, the technician is likely to think only of construction issues and not the long-term effects of removable partial denture service</a:t>
            </a:r>
            <a:endParaRPr lang="en-IN" dirty="0"/>
          </a:p>
        </p:txBody>
      </p:sp>
    </p:spTree>
    <p:extLst>
      <p:ext uri="{BB962C8B-B14F-4D97-AF65-F5344CB8AC3E}">
        <p14:creationId xmlns:p14="http://schemas.microsoft.com/office/powerpoint/2010/main" val="3657538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345F-DEBB-430B-E800-F70EE2E5EE8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65A0F5A-F66D-6EE6-5DAE-7E358FA3B8B9}"/>
              </a:ext>
            </a:extLst>
          </p:cNvPr>
          <p:cNvSpPr>
            <a:spLocks noGrp="1"/>
          </p:cNvSpPr>
          <p:nvPr>
            <p:ph idx="1"/>
          </p:nvPr>
        </p:nvSpPr>
        <p:spPr/>
        <p:txBody>
          <a:bodyPr/>
          <a:lstStyle/>
          <a:p>
            <a:pPr algn="just"/>
            <a:r>
              <a:rPr lang="en-US" dirty="0"/>
              <a:t>Manipulation of dental materials, casting and finishing techniques, and repair of existing partial dentures are but a few examples of where the technician’s knowledge may exceed that of the dentist.</a:t>
            </a:r>
          </a:p>
          <a:p>
            <a:pPr algn="just"/>
            <a:r>
              <a:rPr lang="en-US" dirty="0"/>
              <a:t>A good working relationship between the dentist and the dental laboratory technician permits the construction of quality prostheses and the delivery of quality care</a:t>
            </a:r>
            <a:endParaRPr lang="en-IN" dirty="0"/>
          </a:p>
        </p:txBody>
      </p:sp>
    </p:spTree>
    <p:extLst>
      <p:ext uri="{BB962C8B-B14F-4D97-AF65-F5344CB8AC3E}">
        <p14:creationId xmlns:p14="http://schemas.microsoft.com/office/powerpoint/2010/main" val="2030905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0D80-0D97-782B-0CF6-A1F2225269DE}"/>
              </a:ext>
            </a:extLst>
          </p:cNvPr>
          <p:cNvSpPr>
            <a:spLocks noGrp="1"/>
          </p:cNvSpPr>
          <p:nvPr>
            <p:ph type="title"/>
          </p:nvPr>
        </p:nvSpPr>
        <p:spPr/>
        <p:txBody>
          <a:bodyPr/>
          <a:lstStyle/>
          <a:p>
            <a:r>
              <a:rPr lang="en-IN" dirty="0"/>
              <a:t>Training of Laboratory Technicians</a:t>
            </a:r>
          </a:p>
        </p:txBody>
      </p:sp>
      <p:sp>
        <p:nvSpPr>
          <p:cNvPr id="3" name="Content Placeholder 2">
            <a:extLst>
              <a:ext uri="{FF2B5EF4-FFF2-40B4-BE49-F238E27FC236}">
                <a16:creationId xmlns:a16="http://schemas.microsoft.com/office/drawing/2014/main" id="{2D869E6B-C397-46D1-2FF0-F581D262C645}"/>
              </a:ext>
            </a:extLst>
          </p:cNvPr>
          <p:cNvSpPr>
            <a:spLocks noGrp="1"/>
          </p:cNvSpPr>
          <p:nvPr>
            <p:ph idx="1"/>
          </p:nvPr>
        </p:nvSpPr>
        <p:spPr/>
        <p:txBody>
          <a:bodyPr/>
          <a:lstStyle/>
          <a:p>
            <a:pPr algn="just"/>
            <a:r>
              <a:rPr lang="en-US" dirty="0"/>
              <a:t>In Dental Laboratory Technology may be examined voluntarily in one or more of five areas of expertise in the laboratory field: complete dentures, removable partial dentures, fixed partial dentures, ceramics, and orthodontics. </a:t>
            </a:r>
            <a:endParaRPr lang="en-IN" dirty="0"/>
          </a:p>
        </p:txBody>
      </p:sp>
    </p:spTree>
    <p:extLst>
      <p:ext uri="{BB962C8B-B14F-4D97-AF65-F5344CB8AC3E}">
        <p14:creationId xmlns:p14="http://schemas.microsoft.com/office/powerpoint/2010/main" val="36618435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1283</Words>
  <Application>Microsoft Office PowerPoint</Application>
  <PresentationFormat>Widescreen</PresentationFormat>
  <Paragraphs>111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PowerPoint Presentation</vt:lpstr>
      <vt:lpstr>Specific Learning Objective</vt:lpstr>
      <vt:lpstr>Contents</vt:lpstr>
      <vt:lpstr>PowerPoint Presentation</vt:lpstr>
      <vt:lpstr>Dentist-Laboratory Relations</vt:lpstr>
      <vt:lpstr>PowerPoint Presentation</vt:lpstr>
      <vt:lpstr>PowerPoint Presentation</vt:lpstr>
      <vt:lpstr>PowerPoint Presentation</vt:lpstr>
      <vt:lpstr>Training of Laboratory Technicians</vt:lpstr>
      <vt:lpstr>Registration of Laboratories</vt:lpstr>
      <vt:lpstr>Work Authorizations</vt:lpstr>
      <vt:lpstr>Design of written work authorizations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Infection Control for the Dental Laboratory</vt:lpstr>
      <vt:lpstr>Laboratory Procedures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Laboratory Procedures for Framework Construction</dc:title>
  <dc:creator>ankita</dc:creator>
  <cp:lastModifiedBy>dell</cp:lastModifiedBy>
  <cp:revision>59</cp:revision>
  <dcterms:created xsi:type="dcterms:W3CDTF">2022-09-22T08:41:35Z</dcterms:created>
  <dcterms:modified xsi:type="dcterms:W3CDTF">2022-09-26T06:13:42Z</dcterms:modified>
</cp:coreProperties>
</file>